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Cormorant Upright"/>
      <p:regular r:id="rId7"/>
      <p:bold r:id="rId8"/>
    </p:embeddedFont>
    <p:embeddedFont>
      <p:font typeface="Book Antiqua"/>
      <p:regular r:id="rId9"/>
      <p:bold r:id="rId10"/>
      <p:italic r:id="rId11"/>
      <p:boldItalic r:id="rId12"/>
    </p:embeddedFon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34">
          <p15:clr>
            <a:srgbClr val="000000"/>
          </p15:clr>
        </p15:guide>
        <p15:guide id="2" pos="2552">
          <p15:clr>
            <a:srgbClr val="000000"/>
          </p15:clr>
        </p15:guide>
        <p15:guide id="3" pos="2337">
          <p15:clr>
            <a:srgbClr val="000000"/>
          </p15:clr>
        </p15:guide>
        <p15:guide id="4" pos="1328">
          <p15:clr>
            <a:srgbClr val="000000"/>
          </p15:clr>
        </p15:guide>
        <p15:guide id="5" pos="3335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jOsvc83lSpWC1EWzUxzkThfPtZ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34" orient="horz"/>
        <p:guide pos="2552"/>
        <p:guide pos="2337"/>
        <p:guide pos="1328"/>
        <p:guide pos="33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okAntiqua-italic.fntdata"/><Relationship Id="rId10" Type="http://schemas.openxmlformats.org/officeDocument/2006/relationships/font" Target="fonts/BookAntiqua-bold.fntdata"/><Relationship Id="rId13" Type="http://schemas.openxmlformats.org/officeDocument/2006/relationships/font" Target="fonts/CenturyGothic-regular.fntdata"/><Relationship Id="rId12" Type="http://schemas.openxmlformats.org/officeDocument/2006/relationships/font" Target="fonts/BookAntiqu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ookAntiqua-regular.fntdata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7" Type="http://customschemas.google.com/relationships/presentationmetadata" Target="metadata"/><Relationship Id="rId16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rmorantUpright-regular.fntdata"/><Relationship Id="rId8" Type="http://schemas.openxmlformats.org/officeDocument/2006/relationships/font" Target="fonts/CormorantUpr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5025" y="685800"/>
            <a:ext cx="26479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2:notes"/>
          <p:cNvSpPr/>
          <p:nvPr>
            <p:ph idx="2" type="sldImg"/>
          </p:nvPr>
        </p:nvSpPr>
        <p:spPr>
          <a:xfrm>
            <a:off x="2105025" y="685800"/>
            <a:ext cx="2648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3756660" y="9054889"/>
            <a:ext cx="181356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_WITH_CAPTION_TEXT" type="picTx">
  <p:cSld name="PICTURE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type="title"/>
          </p:nvPr>
        </p:nvSpPr>
        <p:spPr>
          <a:xfrm>
            <a:off x="535365" y="670561"/>
            <a:ext cx="2506820" cy="23469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137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5" name="Google Shape;45;p13"/>
          <p:cNvSpPr/>
          <p:nvPr>
            <p:ph idx="2" type="pic"/>
          </p:nvPr>
        </p:nvSpPr>
        <p:spPr>
          <a:xfrm>
            <a:off x="3304281" y="1448229"/>
            <a:ext cx="3934820" cy="71481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535365" y="3017520"/>
            <a:ext cx="250682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EXT" type="vertTx">
  <p:cSld name="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type="title"/>
          </p:nvPr>
        </p:nvSpPr>
        <p:spPr>
          <a:xfrm>
            <a:off x="534352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" type="body"/>
          </p:nvPr>
        </p:nvSpPr>
        <p:spPr>
          <a:xfrm rot="5400000">
            <a:off x="695209" y="2516643"/>
            <a:ext cx="6381900" cy="67037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ITLE_AND_VERTICAL_TEXT" type="vertTitleAndTx">
  <p:cSld name="VERTICAL_TITLE_AND_VERTICAL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 rot="5400000">
            <a:off x="2138169" y="3959537"/>
            <a:ext cx="8523900" cy="16758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 rot="5400000">
            <a:off x="-1262318" y="2332126"/>
            <a:ext cx="8523900" cy="4930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idx="10" type="dt"/>
          </p:nvPr>
        </p:nvSpPr>
        <p:spPr>
          <a:xfrm>
            <a:off x="534353" y="9322650"/>
            <a:ext cx="174862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2574608" y="9322650"/>
            <a:ext cx="26231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5489258" y="9322650"/>
            <a:ext cx="174862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530305" y="2507621"/>
            <a:ext cx="6703780" cy="41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Calibri"/>
              <a:buNone/>
              <a:defRPr sz="4007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530305" y="6731214"/>
            <a:ext cx="6703780" cy="22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534352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534352" y="2677584"/>
            <a:ext cx="330344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3934777" y="2677584"/>
            <a:ext cx="330344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_WITH_TEXT" type="twoTxTwoObj">
  <p:cSld name="TWO_OBJECTS_WITH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535365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" type="body"/>
          </p:nvPr>
        </p:nvSpPr>
        <p:spPr>
          <a:xfrm>
            <a:off x="535365" y="2465707"/>
            <a:ext cx="3288140" cy="12084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2" type="body"/>
          </p:nvPr>
        </p:nvSpPr>
        <p:spPr>
          <a:xfrm>
            <a:off x="535364" y="3674113"/>
            <a:ext cx="328814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3" type="body"/>
          </p:nvPr>
        </p:nvSpPr>
        <p:spPr>
          <a:xfrm>
            <a:off x="3934777" y="2465707"/>
            <a:ext cx="3304120" cy="12084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4" type="body"/>
          </p:nvPr>
        </p:nvSpPr>
        <p:spPr>
          <a:xfrm>
            <a:off x="3934777" y="3674113"/>
            <a:ext cx="330412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534352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_WITH_CAPTION_TEXT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535365" y="670561"/>
            <a:ext cx="2506820" cy="23469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137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3304281" y="1448229"/>
            <a:ext cx="3934820" cy="71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535365" y="3017520"/>
            <a:ext cx="250682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88620" y="135044"/>
            <a:ext cx="6995160" cy="22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88620" y="2346960"/>
            <a:ext cx="6995160" cy="7711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3756660" y="9054889"/>
            <a:ext cx="181356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"/>
          <p:cNvPicPr preferRelativeResize="0"/>
          <p:nvPr/>
        </p:nvPicPr>
        <p:blipFill rotWithShape="1">
          <a:blip r:embed="rId3">
            <a:alphaModFix/>
          </a:blip>
          <a:srcRect b="0" l="-2270" r="2269" t="0"/>
          <a:stretch/>
        </p:blipFill>
        <p:spPr>
          <a:xfrm flipH="1">
            <a:off x="-303150" y="-322350"/>
            <a:ext cx="8616675" cy="10595147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"/>
          <p:cNvSpPr/>
          <p:nvPr/>
        </p:nvSpPr>
        <p:spPr>
          <a:xfrm flipH="1">
            <a:off x="10379150" y="1520380"/>
            <a:ext cx="711600" cy="51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7025" lIns="27025" spcFirstLastPara="1" rIns="27025" wrap="square" tIns="27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93"/>
              <a:buFont typeface="Arial"/>
              <a:buNone/>
            </a:pPr>
            <a:r>
              <a:t/>
            </a:r>
            <a:endParaRPr b="1" i="0" sz="2493" u="none" cap="none" strike="noStrike">
              <a:solidFill>
                <a:srgbClr val="000000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93"/>
              <a:buFont typeface="Arial"/>
              <a:buNone/>
            </a:pPr>
            <a:r>
              <a:rPr b="1" i="0" lang="en-US" sz="2493" u="none" cap="none" strike="noStrike">
                <a:solidFill>
                  <a:srgbClr val="000000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 DRAFT BEER LIST </a:t>
            </a:r>
            <a:endParaRPr b="1" i="0" sz="2493" u="none" cap="none" strike="noStrike">
              <a:solidFill>
                <a:srgbClr val="000000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7"/>
              <a:buFont typeface="Arial"/>
              <a:buNone/>
            </a:pPr>
            <a:r>
              <a:t/>
            </a:r>
            <a:endParaRPr b="1" i="0" sz="1247" u="none" cap="none" strike="noStrike">
              <a:solidFill>
                <a:srgbClr val="000000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62" name="Google Shape;62;p2"/>
          <p:cNvSpPr txBox="1"/>
          <p:nvPr/>
        </p:nvSpPr>
        <p:spPr>
          <a:xfrm>
            <a:off x="418525" y="1633925"/>
            <a:ext cx="7114800" cy="5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81400" lIns="81400" spcFirstLastPara="1" rIns="81400" wrap="square" tIns="814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93"/>
              <a:buFont typeface="Arial"/>
              <a:buNone/>
            </a:pPr>
            <a:r>
              <a:rPr b="1" lang="en-US" sz="3000">
                <a:solidFill>
                  <a:srgbClr val="D5A6BD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Spritzers</a:t>
            </a:r>
            <a:r>
              <a:rPr b="1" i="1" lang="en-US" sz="3000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 </a:t>
            </a:r>
            <a:endParaRPr b="1" i="1" sz="3000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93"/>
              <a:buFont typeface="Arial"/>
              <a:buNone/>
            </a:pPr>
            <a:r>
              <a:rPr b="1" i="1" lang="en-US" sz="2400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inspired by independent-minded </a:t>
            </a:r>
            <a:endParaRPr b="1" i="1" sz="2400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93"/>
              <a:buFont typeface="Arial"/>
              <a:buNone/>
            </a:pPr>
            <a:r>
              <a:rPr b="1" i="1" lang="en-US" sz="2400">
                <a:solidFill>
                  <a:srgbClr val="C27BA0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songstresses</a:t>
            </a:r>
            <a:r>
              <a:rPr b="1" i="1" lang="en-US" sz="2400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  </a:t>
            </a:r>
            <a:endParaRPr b="1" i="1" sz="2400">
              <a:solidFill>
                <a:schemeClr val="dk1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93"/>
              <a:buFont typeface="Arial"/>
              <a:buNone/>
            </a:pPr>
            <a:r>
              <a:rPr b="1" i="1" lang="en-US" sz="2400">
                <a:solidFill>
                  <a:schemeClr val="dk1"/>
                </a:solidFill>
                <a:latin typeface="Cormorant Upright"/>
                <a:ea typeface="Cormorant Upright"/>
                <a:cs typeface="Cormorant Upright"/>
                <a:sym typeface="Cormorant Upright"/>
              </a:rPr>
              <a:t>16</a:t>
            </a:r>
            <a:endParaRPr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Tracey Chapman</a:t>
            </a:r>
            <a:endParaRPr b="1" sz="17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Peloton Mezcal, Strega, Citrus bitters, Fresh Lime &amp; Fever Tree Yuzu Soda.</a:t>
            </a:r>
            <a:endParaRPr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Siouxsie Sioux (Lillian Bland)</a:t>
            </a:r>
            <a:endParaRPr b="1" sz="17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Drake’s Organic Vodka, St Elderflower, Lavender, Chateau de Berne Rose &amp; Q Grapefruit </a:t>
            </a:r>
            <a:endParaRPr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7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Phoebe Bridgers</a:t>
            </a:r>
            <a:endParaRPr b="1" sz="17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Pomp &amp; Whimsey Botanical Gin, Limoncello (by Strega), Passion Fruit, Fever Tree Lemon Soda &amp; Paul de Coste Blanc de Blanc</a:t>
            </a:r>
            <a:endParaRPr sz="1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6"/>
              <a:buFont typeface="Arial"/>
              <a:buNone/>
            </a:pPr>
            <a:r>
              <a:t/>
            </a:r>
            <a:endParaRPr b="1" sz="1300" u="sng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6"/>
              <a:buFont typeface="Arial"/>
              <a:buNone/>
            </a:pPr>
            <a:r>
              <a:t/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3" name="Google Shape;63;p2"/>
          <p:cNvSpPr txBox="1"/>
          <p:nvPr/>
        </p:nvSpPr>
        <p:spPr>
          <a:xfrm>
            <a:off x="8544150" y="5045300"/>
            <a:ext cx="3686100" cy="21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81400" lIns="81400" spcFirstLastPara="1" rIns="81400" wrap="square" tIns="8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1" i="0" sz="900" u="sng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sng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WINTER IPA</a:t>
            </a:r>
            <a:endParaRPr b="1" i="0" sz="1300" u="sng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Sierra Nevada Celebration (California) 6.8%</a:t>
            </a:r>
            <a:r>
              <a:rPr b="1" i="0" lang="en-US" sz="13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$9.50</a:t>
            </a:r>
            <a:endParaRPr b="1" i="0" sz="13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Seasonal winter IPA, the best of centennial &amp; cascade hops</a:t>
            </a:r>
            <a:endParaRPr b="0" i="0" sz="9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sng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IPA</a:t>
            </a:r>
            <a:endParaRPr b="1" i="0" sz="1300" u="sng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Bronx World Gone Hazy IPA (Bronx). 7% $9.50</a:t>
            </a:r>
            <a:endParaRPr b="1" i="0" sz="12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6"/>
              <a:buFont typeface="Arial"/>
              <a:buNone/>
            </a:pPr>
            <a:r>
              <a:rPr b="0" i="0" lang="en-US" sz="8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Full-bodied and juicy, packed with orange, mango and pineapple</a:t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6"/>
              <a:buFont typeface="Arial"/>
              <a:buNone/>
            </a:pPr>
            <a:r>
              <a:t/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Lagunitas (California) 6.2% $9.50</a:t>
            </a:r>
            <a:endParaRPr b="1" i="0" sz="13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0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Perfectly balanced with a caramel malt combined with bitter citrus notes &amp; hops</a:t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en-US" sz="1300" u="sng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AMBER LAGER</a:t>
            </a:r>
            <a:endParaRPr b="0" i="0" sz="800" u="none" cap="none" strike="noStrike">
              <a:solidFill>
                <a:schemeClr val="dk1"/>
              </a:solidFill>
              <a:highlight>
                <a:schemeClr val="lt1"/>
              </a:highlight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Von Trapp (Vienna, Aut) 5.2% $9.50</a:t>
            </a:r>
            <a:endParaRPr b="1" i="0" sz="13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6"/>
              <a:buFont typeface="Arial"/>
              <a:buNone/>
            </a:pPr>
            <a:r>
              <a:rPr b="0" i="0" lang="en-US" sz="8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Malt forward with a grassy, crackery hop aroma. Biscuit/caramel finish. </a:t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6"/>
              <a:buFont typeface="Arial"/>
              <a:buNone/>
            </a:pPr>
            <a:r>
              <a:rPr b="0" i="0" lang="en-US" sz="8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.</a:t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sng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PALE ALE</a:t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3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Bronx American Ale (Bronx) 6.3% $9.50</a:t>
            </a:r>
            <a:endParaRPr b="1" i="0" sz="13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6"/>
              <a:buFont typeface="Arial"/>
              <a:buNone/>
            </a:pPr>
            <a:r>
              <a:rPr b="0" i="0" lang="en-US" sz="9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English malt backbone married with piney &amp; citrus American hops. </a:t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6"/>
              <a:buFont typeface="Arial"/>
              <a:buNone/>
            </a:pPr>
            <a:r>
              <a:t/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i="0" lang="en-US" sz="1300" u="sng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WHEAT</a:t>
            </a:r>
            <a:endParaRPr b="1" i="0" sz="1300" u="sng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ALLAGASH (Maine) 5.1% $9.50 </a:t>
            </a:r>
            <a:endParaRPr b="1" i="0" sz="11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Book Antiqua"/>
                <a:ea typeface="Book Antiqua"/>
                <a:cs typeface="Book Antiqua"/>
                <a:sym typeface="Book Antiqua"/>
              </a:rPr>
              <a:t>wheat and spiced with coriander and Curacao orange peel, this beer is fruity, refreshing and slightly cloudy in appearance</a:t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6"/>
              <a:buFont typeface="Arial"/>
              <a:buNone/>
            </a:pPr>
            <a:r>
              <a:t/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US" sz="1300" u="sng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STOUT</a:t>
            </a:r>
            <a:endParaRPr b="1" i="0" sz="935" u="sng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Guinness (Dublin) 4.2%  $10</a:t>
            </a:r>
            <a:endParaRPr b="0" i="0" sz="1400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6"/>
              <a:buFont typeface="Arial"/>
              <a:buNone/>
            </a:pPr>
            <a:r>
              <a:rPr b="0" i="0" lang="en-US" sz="8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(experience 20 oz's of rich, creamy, smooth stout)</a:t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6"/>
              <a:buFont typeface="Arial"/>
              <a:buNone/>
            </a:pPr>
            <a:r>
              <a:t/>
            </a:r>
            <a:endParaRPr b="0" i="0" sz="8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47"/>
              <a:buFont typeface="Arial"/>
              <a:buNone/>
            </a:pPr>
            <a:r>
              <a:t/>
            </a:r>
            <a:endParaRPr b="0" i="0" sz="124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1004450" y="8607525"/>
            <a:ext cx="6054600" cy="9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Crafted &amp; Created by</a:t>
            </a:r>
            <a:endParaRPr b="1" sz="10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CDG Head Bartenders: </a:t>
            </a:r>
            <a:endParaRPr b="1" sz="10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b="1" lang="en-US" sz="10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@Edward.Miranda_   @Alarax6   @Jvo25_ @jeswest @byrannavarroonline</a:t>
            </a:r>
            <a:endParaRPr b="1" sz="10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id="65" name="Google Shape;65;p2"/>
          <p:cNvPicPr preferRelativeResize="0"/>
          <p:nvPr/>
        </p:nvPicPr>
        <p:blipFill rotWithShape="1">
          <a:blip r:embed="rId4">
            <a:alphaModFix/>
          </a:blip>
          <a:srcRect b="19198" l="0" r="0" t="0"/>
          <a:stretch/>
        </p:blipFill>
        <p:spPr>
          <a:xfrm>
            <a:off x="3083775" y="791875"/>
            <a:ext cx="1604850" cy="72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