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Cormorant Upright"/>
      <p:regular r:id="rId7"/>
      <p:bold r:id="rId8"/>
    </p:embeddedFont>
    <p:embeddedFont>
      <p:font typeface="Book Antiqua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34">
          <p15:clr>
            <a:srgbClr val="000000"/>
          </p15:clr>
        </p15:guide>
        <p15:guide id="2" pos="2552">
          <p15:clr>
            <a:srgbClr val="000000"/>
          </p15:clr>
        </p15:guide>
        <p15:guide id="3" pos="2337">
          <p15:clr>
            <a:srgbClr val="000000"/>
          </p15:clr>
        </p15:guide>
        <p15:guide id="4" pos="1328">
          <p15:clr>
            <a:srgbClr val="000000"/>
          </p15:clr>
        </p15:guide>
        <p15:guide id="5" pos="3335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3" roundtripDataSignature="AMtx7mgC1xGbo89R95Gk57jV+/ZiTl4w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34" orient="horz"/>
        <p:guide pos="2552"/>
        <p:guide pos="2337"/>
        <p:guide pos="1328"/>
        <p:guide pos="333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BookAntiqua-italic.fntdata"/><Relationship Id="rId10" Type="http://schemas.openxmlformats.org/officeDocument/2006/relationships/font" Target="fonts/BookAntiqua-bold.fntdata"/><Relationship Id="rId13" Type="http://customschemas.google.com/relationships/presentationmetadata" Target="metadata"/><Relationship Id="rId12" Type="http://schemas.openxmlformats.org/officeDocument/2006/relationships/font" Target="fonts/BookAntiqua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BookAntiqu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rmorantUpright-regular.fntdata"/><Relationship Id="rId8" Type="http://schemas.openxmlformats.org/officeDocument/2006/relationships/font" Target="fonts/CormorantUpr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5025" y="685800"/>
            <a:ext cx="26479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8" name="Google Shape;58;p1:notes"/>
          <p:cNvSpPr/>
          <p:nvPr>
            <p:ph idx="2" type="sldImg"/>
          </p:nvPr>
        </p:nvSpPr>
        <p:spPr>
          <a:xfrm>
            <a:off x="2105025" y="685800"/>
            <a:ext cx="26479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AND_BODY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_WITH_CAPTION_TEXT" type="picTx">
  <p:cSld name="PICTURE_WITH_CAPTION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/>
          <p:nvPr>
            <p:ph type="title"/>
          </p:nvPr>
        </p:nvSpPr>
        <p:spPr>
          <a:xfrm>
            <a:off x="535365" y="670561"/>
            <a:ext cx="2506820" cy="23469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137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5" name="Google Shape;45;p13"/>
          <p:cNvSpPr/>
          <p:nvPr>
            <p:ph idx="2" type="pic"/>
          </p:nvPr>
        </p:nvSpPr>
        <p:spPr>
          <a:xfrm>
            <a:off x="3304281" y="1448229"/>
            <a:ext cx="3934820" cy="7148100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535365" y="3017520"/>
            <a:ext cx="2506820" cy="55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068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068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068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068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defRPr sz="1068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_TEXT" type="vertTx">
  <p:cSld name="VERTICAL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type="title"/>
          </p:nvPr>
        </p:nvSpPr>
        <p:spPr>
          <a:xfrm>
            <a:off x="534352" y="535518"/>
            <a:ext cx="6703780" cy="19443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Calibri"/>
              <a:buNone/>
              <a:defRPr sz="2938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0" name="Google Shape;50;p14"/>
          <p:cNvSpPr txBox="1"/>
          <p:nvPr>
            <p:ph idx="1" type="body"/>
          </p:nvPr>
        </p:nvSpPr>
        <p:spPr>
          <a:xfrm rot="5400000">
            <a:off x="695209" y="2516643"/>
            <a:ext cx="6381900" cy="67037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61950" lvl="0" marL="4572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3pPr>
            <a:lvl4pPr indent="-361950" lvl="3" marL="18288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4pPr>
            <a:lvl5pPr indent="-361950" lvl="4" marL="22860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_TITLE_AND_VERTICAL_TEXT" type="vertTitleAndTx">
  <p:cSld name="VERTICAL_TITLE_AND_VERTICAL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 txBox="1"/>
          <p:nvPr>
            <p:ph type="title"/>
          </p:nvPr>
        </p:nvSpPr>
        <p:spPr>
          <a:xfrm rot="5400000">
            <a:off x="2138169" y="3959537"/>
            <a:ext cx="8523900" cy="16758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Calibri"/>
              <a:buNone/>
              <a:defRPr sz="2938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1" type="body"/>
          </p:nvPr>
        </p:nvSpPr>
        <p:spPr>
          <a:xfrm rot="5400000">
            <a:off x="-1262318" y="2332126"/>
            <a:ext cx="8523900" cy="4930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61950" lvl="0" marL="4572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3pPr>
            <a:lvl4pPr indent="-361950" lvl="3" marL="18288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4pPr>
            <a:lvl5pPr indent="-361950" lvl="4" marL="22860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idx="12" type="sldNum"/>
          </p:nvPr>
        </p:nvSpPr>
        <p:spPr>
          <a:xfrm>
            <a:off x="3756660" y="9054889"/>
            <a:ext cx="181356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/>
          <p:nvPr>
            <p:ph idx="10" type="dt"/>
          </p:nvPr>
        </p:nvSpPr>
        <p:spPr>
          <a:xfrm>
            <a:off x="534353" y="9322650"/>
            <a:ext cx="1748620" cy="5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2574608" y="9322650"/>
            <a:ext cx="26231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7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5489258" y="9322650"/>
            <a:ext cx="174862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_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530305" y="2507621"/>
            <a:ext cx="6703780" cy="4184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Calibri"/>
              <a:buNone/>
              <a:defRPr sz="4007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530305" y="6731214"/>
            <a:ext cx="6703780" cy="22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603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603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603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603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sz="1603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_OBJECTS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534352" y="535518"/>
            <a:ext cx="6703780" cy="19443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Calibri"/>
              <a:buNone/>
              <a:defRPr sz="2938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534352" y="2677584"/>
            <a:ext cx="3303440" cy="63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61950" lvl="0" marL="4572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2pPr>
            <a:lvl3pPr indent="-361950" lvl="2" marL="13716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3pPr>
            <a:lvl4pPr indent="-361950" lvl="3" marL="18288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4pPr>
            <a:lvl5pPr indent="-361950" lvl="4" marL="22860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Char char="•"/>
              <a:defRPr sz="1870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2" type="body"/>
          </p:nvPr>
        </p:nvSpPr>
        <p:spPr>
          <a:xfrm>
            <a:off x="3934777" y="2677584"/>
            <a:ext cx="3303440" cy="63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_OBJECTS_WITH_TEXT" type="twoTxTwoObj">
  <p:cSld name="TWO_OBJECTS_WITH_TEX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title"/>
          </p:nvPr>
        </p:nvSpPr>
        <p:spPr>
          <a:xfrm>
            <a:off x="535365" y="535518"/>
            <a:ext cx="6703780" cy="19443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Calibri"/>
              <a:buNone/>
              <a:defRPr sz="2938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" type="body"/>
          </p:nvPr>
        </p:nvSpPr>
        <p:spPr>
          <a:xfrm>
            <a:off x="535365" y="2465707"/>
            <a:ext cx="3288140" cy="12084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1" sz="1603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1" sz="1603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1" sz="1603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1" sz="1603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1" sz="1603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2" type="body"/>
          </p:nvPr>
        </p:nvSpPr>
        <p:spPr>
          <a:xfrm>
            <a:off x="535364" y="3674113"/>
            <a:ext cx="3288140" cy="54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3" type="body"/>
          </p:nvPr>
        </p:nvSpPr>
        <p:spPr>
          <a:xfrm>
            <a:off x="3934777" y="2465707"/>
            <a:ext cx="3304120" cy="12084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4" type="body"/>
          </p:nvPr>
        </p:nvSpPr>
        <p:spPr>
          <a:xfrm>
            <a:off x="3934777" y="3674113"/>
            <a:ext cx="3304120" cy="54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534352" y="535518"/>
            <a:ext cx="6703780" cy="19443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Calibri"/>
              <a:buNone/>
              <a:defRPr sz="2938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_WITH_CAPTION_TEXT" type="objTx">
  <p:cSld name="OBJECT_WITH_CAPTIO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 txBox="1"/>
          <p:nvPr>
            <p:ph type="title"/>
          </p:nvPr>
        </p:nvSpPr>
        <p:spPr>
          <a:xfrm>
            <a:off x="535365" y="670561"/>
            <a:ext cx="2506820" cy="2346901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137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" type="body"/>
          </p:nvPr>
        </p:nvSpPr>
        <p:spPr>
          <a:xfrm>
            <a:off x="3304281" y="1448229"/>
            <a:ext cx="3934820" cy="71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137"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137"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137">
                <a:latin typeface="Calibri"/>
                <a:ea typeface="Calibri"/>
                <a:cs typeface="Calibri"/>
                <a:sym typeface="Calibri"/>
              </a:defRPr>
            </a:lvl3pPr>
            <a:lvl4pPr indent="-381000" lvl="3" marL="18288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137">
                <a:latin typeface="Calibri"/>
                <a:ea typeface="Calibri"/>
                <a:cs typeface="Calibri"/>
                <a:sym typeface="Calibri"/>
              </a:defRPr>
            </a:lvl4pPr>
            <a:lvl5pPr indent="-381000" lvl="4" marL="2286000" algn="l">
              <a:lnSpc>
                <a:spcPct val="90000"/>
              </a:lnSpc>
              <a:spcBef>
                <a:spcPts val="623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137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1" name="Google Shape;41;p12"/>
          <p:cNvSpPr txBox="1"/>
          <p:nvPr>
            <p:ph idx="2" type="body"/>
          </p:nvPr>
        </p:nvSpPr>
        <p:spPr>
          <a:xfrm>
            <a:off x="535365" y="3017520"/>
            <a:ext cx="2506820" cy="55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2" type="sldNum"/>
          </p:nvPr>
        </p:nvSpPr>
        <p:spPr>
          <a:xfrm>
            <a:off x="5489257" y="9322648"/>
            <a:ext cx="389640" cy="3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  <a:defRPr b="0" i="0" sz="1603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388620" y="135044"/>
            <a:ext cx="6995160" cy="221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388620" y="2346960"/>
            <a:ext cx="6995160" cy="7711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3756660" y="9054889"/>
            <a:ext cx="181356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0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0" l="-2230" r="2227" t="0"/>
          <a:stretch/>
        </p:blipFill>
        <p:spPr>
          <a:xfrm>
            <a:off x="-432925" y="-143725"/>
            <a:ext cx="8675374" cy="10348773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"/>
          <p:cNvSpPr/>
          <p:nvPr/>
        </p:nvSpPr>
        <p:spPr>
          <a:xfrm>
            <a:off x="3242089" y="1786220"/>
            <a:ext cx="928055" cy="438382"/>
          </a:xfrm>
          <a:prstGeom prst="rect">
            <a:avLst/>
          </a:prstGeom>
          <a:noFill/>
          <a:ln>
            <a:noFill/>
          </a:ln>
        </p:spPr>
        <p:txBody>
          <a:bodyPr anchorCtr="0" anchor="ctr" bIns="27025" lIns="27025" spcFirstLastPara="1" rIns="27025" wrap="square" tIns="27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93"/>
              <a:buFont typeface="Arial"/>
              <a:buNone/>
            </a:pPr>
            <a:r>
              <a:t/>
            </a:r>
            <a:endParaRPr b="1" i="0" sz="2493" u="none" cap="none" strike="noStrike">
              <a:solidFill>
                <a:srgbClr val="000000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701950" y="1620825"/>
            <a:ext cx="2964900" cy="75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81400" lIns="81400" spcFirstLastPara="1" rIns="81400" wrap="square" tIns="814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35"/>
              <a:buFont typeface="Arial"/>
              <a:buNone/>
            </a:pPr>
            <a:r>
              <a:t/>
            </a:r>
            <a:endParaRPr b="1" sz="1435" u="sng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35"/>
              <a:buFont typeface="Arial"/>
              <a:buNone/>
            </a:pPr>
            <a:r>
              <a:rPr b="1" i="0" lang="en-US" sz="1435" u="sng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rPr>
              <a:t>VODKA</a:t>
            </a:r>
            <a:endParaRPr b="1" i="0" sz="1435" u="sng" cap="none" strike="noStrike">
              <a:solidFill>
                <a:srgbClr val="000000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35"/>
              <a:buFont typeface="Arial"/>
              <a:buNone/>
            </a:pPr>
            <a:r>
              <a:t/>
            </a:r>
            <a:endParaRPr b="1" i="0" sz="1435" u="sng" cap="none" strike="noStrike">
              <a:solidFill>
                <a:srgbClr val="000000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6"/>
              <a:buFont typeface="Arial"/>
              <a:buNone/>
            </a:pPr>
            <a:r>
              <a:rPr b="1" lang="en-US" sz="1446">
                <a:latin typeface="Book Antiqua"/>
                <a:ea typeface="Book Antiqua"/>
                <a:cs typeface="Book Antiqua"/>
                <a:sym typeface="Book Antiqua"/>
              </a:rPr>
              <a:t>Leisurely in Love</a:t>
            </a:r>
            <a:endParaRPr b="1" i="0" sz="1446" u="none" cap="none" strike="noStrike">
              <a:solidFill>
                <a:srgbClr val="000000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Titos Vodka, Giffard Lychee, Combier Rose, Lavender &amp; Fresh Lime Juice</a:t>
            </a:r>
            <a:endParaRPr b="0" i="0" sz="1200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6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6"/>
              <a:buFont typeface="Arial"/>
              <a:buNone/>
            </a:pPr>
            <a:r>
              <a:rPr b="1" lang="en-US">
                <a:latin typeface="Book Antiqua"/>
                <a:ea typeface="Book Antiqua"/>
                <a:cs typeface="Book Antiqua"/>
                <a:sym typeface="Book Antiqua"/>
              </a:rPr>
              <a:t>Writer’s Clock</a:t>
            </a:r>
            <a:endParaRPr b="1" i="0" u="none" cap="none" strike="noStrike">
              <a:solidFill>
                <a:srgbClr val="000000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Drakes </a:t>
            </a:r>
            <a:r>
              <a:rPr b="0" i="0" lang="en-US" sz="12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 Organic </a:t>
            </a:r>
            <a:r>
              <a:rPr lang="en-US" sz="1200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Dill </a:t>
            </a:r>
            <a:r>
              <a:rPr b="0" i="0" lang="en-US" sz="12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 infused Vodka, </a:t>
            </a:r>
            <a:r>
              <a:rPr lang="en-US" sz="1200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Kiwi Shrub</a:t>
            </a:r>
            <a:r>
              <a:rPr b="0" i="0" lang="en-US" sz="12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, Fresh Lemon Juice, </a:t>
            </a:r>
            <a:r>
              <a:rPr lang="en-US" sz="1200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&amp; splash of club soda.</a:t>
            </a:r>
            <a:endParaRPr b="0" i="0" sz="1200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6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6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35"/>
              <a:buFont typeface="Arial"/>
              <a:buNone/>
            </a:pPr>
            <a:r>
              <a:rPr b="1" i="0" lang="en-US" sz="1235" u="sng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rPr>
              <a:t>WHISKEY</a:t>
            </a:r>
            <a:endParaRPr b="1" i="0" sz="1235" u="sng" cap="none" strike="noStrike">
              <a:solidFill>
                <a:srgbClr val="000000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35"/>
              <a:buFont typeface="Arial"/>
              <a:buNone/>
            </a:pPr>
            <a:r>
              <a:t/>
            </a:r>
            <a:endParaRPr b="1" i="0" sz="1235" u="sng" cap="none" strike="noStrike">
              <a:solidFill>
                <a:srgbClr val="000000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6"/>
              <a:buFont typeface="Arial"/>
              <a:buNone/>
            </a:pPr>
            <a:r>
              <a:rPr b="1" lang="en-US" sz="1446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Count of Connacht</a:t>
            </a:r>
            <a:endParaRPr b="1" sz="1446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Yellowstone Bourbon, a touch of fresh grapefruit &amp; finished with touches of honey &amp; hibiscus. . </a:t>
            </a:r>
            <a:endParaRPr sz="1200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6"/>
              <a:buFont typeface="Arial"/>
              <a:buNone/>
            </a:pPr>
            <a:r>
              <a:t/>
            </a:r>
            <a:endParaRPr b="0" i="0" sz="1046" u="none" cap="none" strike="noStrike">
              <a:solidFill>
                <a:srgbClr val="000000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6"/>
              <a:buFont typeface="Arial"/>
              <a:buNone/>
            </a:pPr>
            <a:r>
              <a:rPr b="1" lang="en-US" sz="1446">
                <a:latin typeface="Book Antiqua"/>
                <a:ea typeface="Book Antiqua"/>
                <a:cs typeface="Book Antiqua"/>
                <a:sym typeface="Book Antiqua"/>
              </a:rPr>
              <a:t>Wilde Hare</a:t>
            </a:r>
            <a:endParaRPr b="1" i="0" sz="1446" u="none" cap="none" strike="noStrike">
              <a:solidFill>
                <a:srgbClr val="000000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6"/>
              <a:buFont typeface="Arial"/>
              <a:buNone/>
            </a:pPr>
            <a:r>
              <a:rPr lang="en-US" sz="1246">
                <a:latin typeface="Book Antiqua"/>
                <a:ea typeface="Book Antiqua"/>
                <a:cs typeface="Book Antiqua"/>
                <a:sym typeface="Book Antiqua"/>
              </a:rPr>
              <a:t>Copper Dog Scotch, Amaro Nonino, Carrot Juice, Lemon Juice, Honey, Peach bitters &amp; a splash of of Q Ginger beer. </a:t>
            </a:r>
            <a:endParaRPr b="0" i="0" sz="1246" u="none" cap="none" strike="noStrike">
              <a:solidFill>
                <a:srgbClr val="000000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6"/>
              <a:buFont typeface="Arial"/>
              <a:buNone/>
            </a:pPr>
            <a:r>
              <a:t/>
            </a:r>
            <a:endParaRPr b="0" i="0" sz="1046" u="none" cap="none" strike="noStrike">
              <a:solidFill>
                <a:srgbClr val="000000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407125" lvl="0" marL="407131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35"/>
              <a:buFont typeface="Arial"/>
              <a:buNone/>
            </a:pPr>
            <a:r>
              <a:t/>
            </a:r>
            <a:endParaRPr b="1" sz="1200">
              <a:solidFill>
                <a:srgbClr val="222222"/>
              </a:solidFill>
              <a:highlight>
                <a:schemeClr val="lt1"/>
              </a:highlight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lang="en-US" sz="1200" u="sng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RUM</a:t>
            </a:r>
            <a:endParaRPr b="1" sz="1200" u="sng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1" sz="1200" u="sng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Brigid of Kildare </a:t>
            </a:r>
            <a:endParaRPr b="1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Gosling’s Dark Rum, Fonseca Port, Giffard Strawberry, Lazzaroni Maraschino &amp; fresh Lemon Juice. fresh mint leaves, &amp; fresh lemon juice.</a:t>
            </a:r>
            <a:endParaRPr sz="1146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246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1" sz="1246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6"/>
              <a:buFont typeface="Arial"/>
              <a:buNone/>
            </a:pPr>
            <a:r>
              <a:t/>
            </a:r>
            <a:endParaRPr sz="1046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6"/>
              <a:buFont typeface="Arial"/>
              <a:buNone/>
            </a:pPr>
            <a:r>
              <a:t/>
            </a:r>
            <a:endParaRPr b="0" i="0" sz="1046" u="none" cap="none" strike="noStrike">
              <a:solidFill>
                <a:srgbClr val="000000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6"/>
              <a:buFont typeface="Arial"/>
              <a:buNone/>
            </a:pPr>
            <a:r>
              <a:t/>
            </a:r>
            <a:endParaRPr b="0" i="0" sz="846" u="none" cap="none" strike="noStrike">
              <a:solidFill>
                <a:srgbClr val="000000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3892225" y="1620825"/>
            <a:ext cx="3242100" cy="69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81400" lIns="81400" spcFirstLastPara="1" rIns="81400" wrap="square" tIns="81400">
            <a:spAutoFit/>
          </a:bodyPr>
          <a:lstStyle/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None/>
            </a:pPr>
            <a:r>
              <a:t/>
            </a:r>
            <a:endParaRPr b="1" sz="1435" u="sng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None/>
            </a:pPr>
            <a:r>
              <a:t/>
            </a:r>
            <a:endParaRPr b="1" sz="1435" u="sng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None/>
            </a:pPr>
            <a:r>
              <a:rPr b="1" i="0" lang="en-US" sz="1435" u="sng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rPr>
              <a:t>GIN</a:t>
            </a:r>
            <a:endParaRPr b="1" i="0" sz="1235" u="sng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None/>
            </a:pPr>
            <a:r>
              <a:t/>
            </a:r>
            <a:endParaRPr b="1" i="0" sz="1235" u="sng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None/>
            </a:pPr>
            <a:r>
              <a:t/>
            </a:r>
            <a:endParaRPr b="1" i="0" sz="1435" u="sng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6"/>
              <a:buFont typeface="Arial"/>
              <a:buNone/>
            </a:pPr>
            <a:r>
              <a:rPr b="1" i="0" lang="en-US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 Hotel D'Alsace </a:t>
            </a:r>
            <a:endParaRPr b="1" i="0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6"/>
              <a:buFont typeface="Arial"/>
              <a:buNone/>
            </a:pPr>
            <a:r>
              <a:rPr b="0" i="0" lang="en-US" sz="1246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Gin Lane 1751, Rhubarb Elixir, Lavender Extract, and Fresh Lemon Juice. A smooth transition from winter to spring. </a:t>
            </a:r>
            <a:endParaRPr b="0" i="0" sz="1246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6"/>
              <a:buFont typeface="Arial"/>
              <a:buNone/>
            </a:pPr>
            <a:r>
              <a:t/>
            </a:r>
            <a:endParaRPr sz="1046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6"/>
              <a:buFont typeface="Arial"/>
              <a:buNone/>
            </a:pPr>
            <a:r>
              <a:t/>
            </a:r>
            <a:endParaRPr sz="1046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6"/>
              <a:buFont typeface="Arial"/>
              <a:buNone/>
            </a:pPr>
            <a:r>
              <a:t/>
            </a:r>
            <a:endParaRPr sz="1046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6"/>
              <a:buFont typeface="Arial"/>
              <a:buNone/>
            </a:pPr>
            <a:r>
              <a:rPr b="1" i="0" lang="en-US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Pale Princes</a:t>
            </a:r>
            <a:r>
              <a:rPr b="1" lang="en-US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s</a:t>
            </a:r>
            <a:endParaRPr b="1" i="0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6"/>
              <a:buFont typeface="Arial"/>
              <a:buNone/>
            </a:pPr>
            <a:r>
              <a:rPr b="0" i="0" lang="en-US" sz="1046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G</a:t>
            </a:r>
            <a:r>
              <a:rPr b="0" i="0" lang="en-US" sz="1246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in Lane 1751, Grapefruit-Cello, Fresh Grapefruit and Lime Juice with a dash of Peach Bitters. </a:t>
            </a:r>
            <a:endParaRPr b="0" i="0" sz="1246" u="none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6"/>
              <a:buFont typeface="Arial"/>
              <a:buNone/>
            </a:pPr>
            <a:r>
              <a:t/>
            </a:r>
            <a:endParaRPr sz="1246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6"/>
              <a:buFont typeface="Arial"/>
              <a:buNone/>
            </a:pPr>
            <a:r>
              <a:t/>
            </a:r>
            <a:endParaRPr sz="1246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6"/>
              <a:buFont typeface="Arial"/>
              <a:buNone/>
            </a:pPr>
            <a:r>
              <a:t/>
            </a:r>
            <a:endParaRPr sz="1246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6"/>
              <a:buFont typeface="Arial"/>
              <a:buNone/>
            </a:pPr>
            <a:r>
              <a:rPr b="1" lang="en-US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Purple Prince</a:t>
            </a:r>
            <a:endParaRPr b="1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Gin Lane, Pomegranate, Fresh Lemon Juice, Rhubarb bitters, Club Soda. </a:t>
            </a:r>
            <a:endParaRPr sz="1200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35"/>
              <a:buFont typeface="Arial"/>
              <a:buNone/>
            </a:pPr>
            <a:r>
              <a:t/>
            </a:r>
            <a:endParaRPr b="1" sz="1235" u="sng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35"/>
              <a:buFont typeface="Arial"/>
              <a:buNone/>
            </a:pPr>
            <a:r>
              <a:t/>
            </a:r>
            <a:endParaRPr b="1" sz="1235" u="sng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35"/>
              <a:buFont typeface="Arial"/>
              <a:buNone/>
            </a:pPr>
            <a:r>
              <a:t/>
            </a:r>
            <a:endParaRPr b="1" sz="1235" u="sng"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35"/>
              <a:buFont typeface="Arial"/>
              <a:buNone/>
            </a:pPr>
            <a:r>
              <a:rPr b="1" i="0" lang="en-US" sz="1235" u="sng" cap="none" strike="noStrike">
                <a:solidFill>
                  <a:srgbClr val="000000"/>
                </a:solidFill>
                <a:latin typeface="Book Antiqua"/>
                <a:ea typeface="Book Antiqua"/>
                <a:cs typeface="Book Antiqua"/>
                <a:sym typeface="Book Antiqua"/>
              </a:rPr>
              <a:t>MEZCAL &amp; TEQUILA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None/>
            </a:pPr>
            <a:r>
              <a:t/>
            </a:r>
            <a:endParaRPr b="1" sz="1080" u="sng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None/>
            </a:pPr>
            <a:r>
              <a:rPr b="1" lang="en-US">
                <a:solidFill>
                  <a:srgbClr val="222222"/>
                </a:solidFill>
                <a:highlight>
                  <a:srgbClr val="FFFFFF"/>
                </a:highlight>
                <a:latin typeface="Book Antiqua"/>
                <a:ea typeface="Book Antiqua"/>
                <a:cs typeface="Book Antiqua"/>
                <a:sym typeface="Book Antiqua"/>
              </a:rPr>
              <a:t>Misunderstood Miranda</a:t>
            </a:r>
            <a:endParaRPr b="1">
              <a:solidFill>
                <a:srgbClr val="222222"/>
              </a:solidFill>
              <a:highlight>
                <a:srgbClr val="FFFFFF"/>
              </a:highlight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None/>
            </a:pPr>
            <a:r>
              <a:rPr lang="en-US" sz="1200">
                <a:solidFill>
                  <a:srgbClr val="222222"/>
                </a:solidFill>
                <a:highlight>
                  <a:srgbClr val="FFFFFF"/>
                </a:highlight>
                <a:latin typeface="Book Antiqua"/>
                <a:ea typeface="Book Antiqua"/>
                <a:cs typeface="Book Antiqua"/>
                <a:sym typeface="Book Antiqua"/>
              </a:rPr>
              <a:t>Cherry infused Peloton De La Muerta, Carpano Bitter</a:t>
            </a:r>
            <a:r>
              <a:rPr lang="en-US" sz="1200">
                <a:solidFill>
                  <a:srgbClr val="222222"/>
                </a:solidFill>
                <a:highlight>
                  <a:srgbClr val="FFFFFF"/>
                </a:highlight>
                <a:latin typeface="Book Antiqua"/>
                <a:ea typeface="Book Antiqua"/>
                <a:cs typeface="Book Antiqua"/>
                <a:sym typeface="Book Antiqua"/>
              </a:rPr>
              <a:t>,  hints of Amaro Nonino &amp; Mozart Dark Chocolate. </a:t>
            </a:r>
            <a:endParaRPr sz="1200">
              <a:solidFill>
                <a:srgbClr val="222222"/>
              </a:solidFill>
              <a:highlight>
                <a:srgbClr val="FFFFFF"/>
              </a:highlight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Arial"/>
              <a:buNone/>
            </a:pPr>
            <a:r>
              <a:t/>
            </a:r>
            <a:endParaRPr sz="1200">
              <a:solidFill>
                <a:srgbClr val="222222"/>
              </a:solidFill>
              <a:highlight>
                <a:srgbClr val="FFFFFF"/>
              </a:highlight>
              <a:latin typeface="Book Antiqua"/>
              <a:ea typeface="Book Antiqua"/>
              <a:cs typeface="Book Antiqua"/>
              <a:sym typeface="Book Antiqua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6"/>
              <a:buFont typeface="Arial"/>
              <a:buNone/>
            </a:pPr>
            <a:r>
              <a:rPr b="1" lang="en-US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Northern Nightingale 16</a:t>
            </a:r>
            <a:endParaRPr b="1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46"/>
              <a:buFont typeface="Arial"/>
              <a:buNone/>
            </a:pPr>
            <a:r>
              <a:rPr lang="en-US" sz="1146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Sombra Mezcal, touches of Tequila, Giffard Banana, &amp; Campari. Splashes of Orange &amp; Lime juice. </a:t>
            </a:r>
            <a:endParaRPr sz="1200">
              <a:solidFill>
                <a:srgbClr val="222222"/>
              </a:solidFill>
              <a:highlight>
                <a:srgbClr val="FFFFFF"/>
              </a:highlight>
              <a:latin typeface="Book Antiqua"/>
              <a:ea typeface="Book Antiqua"/>
              <a:cs typeface="Book Antiqua"/>
              <a:sym typeface="Book Antiqua"/>
            </a:endParaRPr>
          </a:p>
          <a:p>
            <a:pPr indent="407131" lvl="0" marL="40713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80"/>
              <a:buFont typeface="Arial"/>
              <a:buNone/>
            </a:pPr>
            <a:r>
              <a:t/>
            </a:r>
            <a:endParaRPr b="1" i="0" sz="1180" u="sng" cap="none" strike="noStrike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0713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35"/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rgbClr val="222222"/>
              </a:solidFill>
              <a:highlight>
                <a:srgbClr val="FFFFFF"/>
              </a:highlight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6"/>
              <a:buFont typeface="Arial"/>
              <a:buNone/>
            </a:pPr>
            <a:r>
              <a:t/>
            </a:r>
            <a:endParaRPr b="0" i="0" sz="846" u="none" cap="none" strike="noStrike">
              <a:solidFill>
                <a:srgbClr val="000000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1361850" y="823075"/>
            <a:ext cx="50487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7025" lIns="27025" spcFirstLastPara="1" rIns="27025" wrap="square" tIns="270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93"/>
              <a:buFont typeface="Arial"/>
              <a:buNone/>
            </a:pPr>
            <a:r>
              <a:t/>
            </a:r>
            <a:endParaRPr b="1" i="0" sz="2493" u="none" cap="none" strike="noStrike">
              <a:solidFill>
                <a:srgbClr val="000000"/>
              </a:solidFill>
              <a:latin typeface="Cormorant Upright"/>
              <a:ea typeface="Cormorant Upright"/>
              <a:cs typeface="Cormorant Upright"/>
              <a:sym typeface="Cormorant Uprigh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93"/>
              <a:buFont typeface="Arial"/>
              <a:buNone/>
            </a:pPr>
            <a:r>
              <a:t/>
            </a:r>
            <a:endParaRPr b="1" sz="3000">
              <a:latin typeface="Cormorant Upright"/>
              <a:ea typeface="Cormorant Upright"/>
              <a:cs typeface="Cormorant Upright"/>
              <a:sym typeface="Cormorant Upright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93"/>
              <a:buFont typeface="Arial"/>
              <a:buNone/>
            </a:pPr>
            <a:r>
              <a:rPr b="1" lang="en-US" sz="1800">
                <a:latin typeface="Cormorant Upright"/>
                <a:ea typeface="Cormorant Upright"/>
                <a:cs typeface="Cormorant Upright"/>
                <a:sym typeface="Cormorant Upright"/>
              </a:rPr>
              <a:t>$16</a:t>
            </a:r>
            <a:endParaRPr b="1" sz="1800">
              <a:latin typeface="Cormorant Upright"/>
              <a:ea typeface="Cormorant Upright"/>
              <a:cs typeface="Cormorant Upright"/>
              <a:sym typeface="Cormorant Upright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2832700" y="8154700"/>
            <a:ext cx="1852200" cy="13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046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Crafted &amp; Created by:</a:t>
            </a:r>
            <a:endParaRPr b="1" sz="1046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046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Lead Bartenders: </a:t>
            </a:r>
            <a:endParaRPr b="1" sz="1046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046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@Edward.Miranda_   @Alarax6   @Jvo25_ @</a:t>
            </a:r>
            <a:r>
              <a:rPr b="1" lang="en-US" sz="1046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Jeswest</a:t>
            </a:r>
            <a:r>
              <a:rPr b="1" lang="en-US" sz="1046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 @Bryannavarroonline</a:t>
            </a:r>
            <a:endParaRPr b="1" sz="1046" u="sng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46"/>
              <a:buFont typeface="Arial"/>
              <a:buNone/>
            </a:pPr>
            <a:r>
              <a:t/>
            </a:r>
            <a:endParaRPr b="1" i="0" sz="946" u="sng" cap="none" strike="noStrike">
              <a:solidFill>
                <a:schemeClr val="dk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pic>
        <p:nvPicPr>
          <p:cNvPr id="66" name="Google Shape;66;p1"/>
          <p:cNvPicPr preferRelativeResize="0"/>
          <p:nvPr/>
        </p:nvPicPr>
        <p:blipFill rotWithShape="1">
          <a:blip r:embed="rId4">
            <a:alphaModFix/>
          </a:blip>
          <a:srcRect b="8784" l="31113" r="29437" t="59035"/>
          <a:stretch/>
        </p:blipFill>
        <p:spPr>
          <a:xfrm>
            <a:off x="3057775" y="1100275"/>
            <a:ext cx="1607299" cy="92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