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ormorant Upright"/>
      <p:regular r:id="rId7"/>
      <p:bold r:id="rId8"/>
    </p:embeddedFont>
    <p:embeddedFont>
      <p:font typeface="Book Antiqu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34">
          <p15:clr>
            <a:srgbClr val="000000"/>
          </p15:clr>
        </p15:guide>
        <p15:guide id="2" pos="2552">
          <p15:clr>
            <a:srgbClr val="000000"/>
          </p15:clr>
        </p15:guide>
        <p15:guide id="3" pos="2337">
          <p15:clr>
            <a:srgbClr val="000000"/>
          </p15:clr>
        </p15:guide>
        <p15:guide id="4" pos="1328">
          <p15:clr>
            <a:srgbClr val="000000"/>
          </p15:clr>
        </p15:guide>
        <p15:guide id="5" pos="3335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ig6zdDn2jzrrxKhTzX4+N7dKjx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34" orient="horz"/>
        <p:guide pos="2552"/>
        <p:guide pos="2337"/>
        <p:guide pos="1328"/>
        <p:guide pos="33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kAntiqua-italic.fntdata"/><Relationship Id="rId10" Type="http://schemas.openxmlformats.org/officeDocument/2006/relationships/font" Target="fonts/BookAntiqua-bold.fntdata"/><Relationship Id="rId13" Type="http://customschemas.google.com/relationships/presentationmetadata" Target="metadata"/><Relationship Id="rId12" Type="http://schemas.openxmlformats.org/officeDocument/2006/relationships/font" Target="fonts/BookAntiqu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kAntiqu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morantUpright-regular.fntdata"/><Relationship Id="rId8" Type="http://schemas.openxmlformats.org/officeDocument/2006/relationships/font" Target="fonts/CormorantUpr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5025" y="685800"/>
            <a:ext cx="26479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d0d5ccc35_0_0:notes"/>
          <p:cNvSpPr/>
          <p:nvPr>
            <p:ph idx="2" type="sldImg"/>
          </p:nvPr>
        </p:nvSpPr>
        <p:spPr>
          <a:xfrm>
            <a:off x="2105025" y="685800"/>
            <a:ext cx="2648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" name="Google Shape;58;gcd0d5ccc35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_WITH_CAPTION_TEXT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535365" y="670561"/>
            <a:ext cx="2506820" cy="23469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13"/>
          <p:cNvSpPr/>
          <p:nvPr>
            <p:ph idx="2" type="pic"/>
          </p:nvPr>
        </p:nvSpPr>
        <p:spPr>
          <a:xfrm>
            <a:off x="3304281" y="1448229"/>
            <a:ext cx="393482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535365" y="3017520"/>
            <a:ext cx="250682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type="vertTx">
  <p:cSld name="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" type="body"/>
          </p:nvPr>
        </p:nvSpPr>
        <p:spPr>
          <a:xfrm rot="5400000">
            <a:off x="695209" y="2516643"/>
            <a:ext cx="6381900" cy="67037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ITLE_AND_VERTICAL_TEXT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 rot="5400000">
            <a:off x="2138169" y="3959537"/>
            <a:ext cx="8523900" cy="16758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 rot="5400000">
            <a:off x="-1262318" y="2332126"/>
            <a:ext cx="8523900" cy="4930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3756660" y="9054889"/>
            <a:ext cx="181356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idx="10" type="dt"/>
          </p:nvPr>
        </p:nvSpPr>
        <p:spPr>
          <a:xfrm>
            <a:off x="534353" y="9322650"/>
            <a:ext cx="174862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2574608" y="9322650"/>
            <a:ext cx="26231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5489258" y="9322650"/>
            <a:ext cx="174862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530305" y="2507621"/>
            <a:ext cx="670378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Calibri"/>
              <a:buNone/>
              <a:defRPr sz="400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530305" y="6731214"/>
            <a:ext cx="6703780" cy="22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534352" y="2677584"/>
            <a:ext cx="330344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3934777" y="2677584"/>
            <a:ext cx="330344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_WITH_TEXT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535365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" type="body"/>
          </p:nvPr>
        </p:nvSpPr>
        <p:spPr>
          <a:xfrm>
            <a:off x="535365" y="2465707"/>
            <a:ext cx="3288140" cy="12084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2" type="body"/>
          </p:nvPr>
        </p:nvSpPr>
        <p:spPr>
          <a:xfrm>
            <a:off x="535364" y="3674113"/>
            <a:ext cx="328814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3" type="body"/>
          </p:nvPr>
        </p:nvSpPr>
        <p:spPr>
          <a:xfrm>
            <a:off x="3934777" y="2465707"/>
            <a:ext cx="3304120" cy="12084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4" type="body"/>
          </p:nvPr>
        </p:nvSpPr>
        <p:spPr>
          <a:xfrm>
            <a:off x="3934777" y="3674113"/>
            <a:ext cx="330412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WITH_CAPTION_TEXT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535365" y="670561"/>
            <a:ext cx="2506820" cy="23469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3304281" y="1448229"/>
            <a:ext cx="3934820" cy="7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535365" y="3017520"/>
            <a:ext cx="250682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88620" y="135044"/>
            <a:ext cx="6995160" cy="22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88620" y="2346960"/>
            <a:ext cx="6995160" cy="7711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3756660" y="9054889"/>
            <a:ext cx="181356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cd0d5ccc35_0_0"/>
          <p:cNvPicPr preferRelativeResize="0"/>
          <p:nvPr/>
        </p:nvPicPr>
        <p:blipFill rotWithShape="1">
          <a:blip r:embed="rId3">
            <a:alphaModFix/>
          </a:blip>
          <a:srcRect b="0" l="-2230" r="2230" t="0"/>
          <a:stretch/>
        </p:blipFill>
        <p:spPr>
          <a:xfrm>
            <a:off x="-246850" y="-311500"/>
            <a:ext cx="8229251" cy="10543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cd0d5ccc35_0_0"/>
          <p:cNvPicPr preferRelativeResize="0"/>
          <p:nvPr/>
        </p:nvPicPr>
        <p:blipFill rotWithShape="1">
          <a:blip r:embed="rId4">
            <a:alphaModFix/>
          </a:blip>
          <a:srcRect b="8787" l="31113" r="29437" t="59034"/>
          <a:stretch/>
        </p:blipFill>
        <p:spPr>
          <a:xfrm>
            <a:off x="3057763" y="803650"/>
            <a:ext cx="1607324" cy="95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gcd0d5ccc35_0_0"/>
          <p:cNvSpPr txBox="1"/>
          <p:nvPr/>
        </p:nvSpPr>
        <p:spPr>
          <a:xfrm>
            <a:off x="514650" y="1758027"/>
            <a:ext cx="6743100" cy="11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rPr b="1" i="0" lang="en-US" sz="2493" u="none" cap="none" strike="noStrike">
                <a:solidFill>
                  <a:srgbClr val="000000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ICONIC GIN &amp; TONICS</a:t>
            </a:r>
            <a:endParaRPr b="1" i="0" sz="2493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300" u="none" cap="none" strike="noStrike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Refreshing libations inspired by artists of Irish descent</a:t>
            </a:r>
            <a:endParaRPr b="1" i="1" sz="13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493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$16</a:t>
            </a:r>
            <a:endParaRPr b="1" i="1" sz="13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Google Shape;63;gcd0d5ccc35_0_0"/>
          <p:cNvSpPr txBox="1"/>
          <p:nvPr/>
        </p:nvSpPr>
        <p:spPr>
          <a:xfrm>
            <a:off x="672125" y="2436125"/>
            <a:ext cx="6378600" cy="48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</a:t>
            </a:r>
            <a:r>
              <a:rPr b="1"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ullet The Blue Sky (U2)</a:t>
            </a:r>
            <a:endParaRPr b="1"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Drumshanbo Irish Gunpowder, London Essence Grapefruit-Rosemary tonic, garnished with fresh grapefruit, rosemary, juniper berries and baby breath flower</a:t>
            </a:r>
            <a:endParaRPr b="1"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Dreaming My Dreams (The Cranberries)</a:t>
            </a:r>
            <a:endParaRPr b="1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Gin Lane Victorian Pink, Combier rose petal, Tiki bitters, Fever Tree Aromatic tonic. Garnished with juniper berries, combination of seasonal flowers. </a:t>
            </a:r>
            <a:endParaRPr b="0" i="0" sz="12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Now My Heart is Full (Morrissey)</a:t>
            </a:r>
            <a:endParaRPr b="1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Tenjaku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 Japanese gin, a smather of coconut cordial, a few dashes angostura bitter. Finished with Fever Tree Mediterranean tonic. Garnished</a:t>
            </a:r>
            <a:r>
              <a:rPr lang="en-US" sz="12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 with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 juniper berries, fall green leaf, and orange. </a:t>
            </a:r>
            <a:endParaRPr b="0" i="0" sz="12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What’s The Story, Morning Glory  (Oasis)</a:t>
            </a:r>
            <a:endParaRPr b="1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Gin Lane 1751, Combier Crème de Violette, Q tonic, a splash of  lemon juice, garnished with fresh thyme, juniper berries, orange and an appropriate flower.</a:t>
            </a:r>
            <a:endParaRPr b="0" i="0" sz="12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How Soon Is Now  </a:t>
            </a:r>
            <a:endParaRPr b="1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(The Smiths)</a:t>
            </a:r>
            <a:endParaRPr b="0" i="0" sz="12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Botanist, Citrus bitters, Lavender extract, Q elderflower tonic, garnished with red rose petals, limes, juniper berries and two spritzes of rose essence</a:t>
            </a:r>
            <a:endParaRPr b="0" i="0" sz="12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4" name="Google Shape;64;gcd0d5ccc35_0_0"/>
          <p:cNvSpPr txBox="1"/>
          <p:nvPr/>
        </p:nvSpPr>
        <p:spPr>
          <a:xfrm>
            <a:off x="489875" y="8651550"/>
            <a:ext cx="3000000" cy="5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6"/>
              <a:buFont typeface="Arial"/>
              <a:buNone/>
            </a:pPr>
            <a:r>
              <a:rPr b="1" i="0" lang="en-US" sz="12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Find Us on Instagram</a:t>
            </a:r>
            <a:r>
              <a:rPr b="1" i="0" lang="en-US" sz="14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 b="1" i="0" sz="14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46"/>
              <a:buFont typeface="Arial"/>
              <a:buNone/>
            </a:pPr>
            <a:r>
              <a:rPr b="1" i="0" lang="en-US" sz="11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@oscarwildenyc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d0d5ccc35_0_0"/>
          <p:cNvSpPr txBox="1"/>
          <p:nvPr/>
        </p:nvSpPr>
        <p:spPr>
          <a:xfrm>
            <a:off x="4436250" y="8651550"/>
            <a:ext cx="27096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b="1" i="0" lang="en-US" sz="10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Beverage Director: @cocktails_by_kris</a:t>
            </a:r>
            <a:endParaRPr b="1" i="0" sz="10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b="1" i="0" lang="en-US" sz="10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Lead Bartenders: </a:t>
            </a:r>
            <a:endParaRPr b="1" i="0" sz="10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b="1" i="0" lang="en-US" sz="10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@edward.miranda_ , @Alarax6 , @Jvo25_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